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60" r:id="rId4"/>
    <p:sldId id="264" r:id="rId5"/>
    <p:sldId id="263" r:id="rId6"/>
    <p:sldId id="265" r:id="rId7"/>
    <p:sldId id="266" r:id="rId8"/>
    <p:sldId id="267" r:id="rId9"/>
    <p:sldId id="272" r:id="rId10"/>
    <p:sldId id="273" r:id="rId11"/>
    <p:sldId id="274" r:id="rId12"/>
    <p:sldId id="275" r:id="rId13"/>
    <p:sldId id="276" r:id="rId14"/>
    <p:sldId id="271" r:id="rId15"/>
    <p:sldId id="270" r:id="rId16"/>
    <p:sldId id="278" r:id="rId17"/>
    <p:sldId id="277" r:id="rId18"/>
    <p:sldId id="279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A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36"/>
    <p:restoredTop sz="96654"/>
  </p:normalViewPr>
  <p:slideViewPr>
    <p:cSldViewPr snapToGrid="0">
      <p:cViewPr varScale="1">
        <p:scale>
          <a:sx n="112" d="100"/>
          <a:sy n="112" d="100"/>
        </p:scale>
        <p:origin x="2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4/3/23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microsoft.com/office/2007/relationships/hdphoto" Target="../media/hdphoto1.wdp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031A3-277F-9E4B-51D6-DC1AD0E33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717274"/>
            <a:ext cx="8991600" cy="1645920"/>
          </a:xfrm>
        </p:spPr>
        <p:txBody>
          <a:bodyPr/>
          <a:lstStyle/>
          <a:p>
            <a:r>
              <a:rPr lang="en-CN" b="1" dirty="0">
                <a:latin typeface="Yuanti SC" panose="02010600040101010101" pitchFamily="2" charset="-122"/>
                <a:ea typeface="Yuanti SC" panose="02010600040101010101" pitchFamily="2" charset="-122"/>
              </a:rPr>
              <a:t>第</a:t>
            </a:r>
            <a:r>
              <a:rPr lang="en-US" altLang="zh-CN" b="1" dirty="0">
                <a:latin typeface="Yuanti SC" panose="02010600040101010101" pitchFamily="2" charset="-122"/>
                <a:ea typeface="Yuanti SC" panose="02010600040101010101" pitchFamily="2" charset="-122"/>
              </a:rPr>
              <a:t>6</a:t>
            </a:r>
            <a:r>
              <a:rPr lang="zh-CN" altLang="en-US" b="1" dirty="0">
                <a:latin typeface="Yuanti SC" panose="02010600040101010101" pitchFamily="2" charset="-122"/>
                <a:ea typeface="Yuanti SC" panose="02010600040101010101" pitchFamily="2" charset="-122"/>
              </a:rPr>
              <a:t>周</a:t>
            </a:r>
            <a:r>
              <a:rPr lang="en-CN" b="1" dirty="0">
                <a:latin typeface="Yuanti SC" panose="02010600040101010101" pitchFamily="2" charset="-122"/>
                <a:ea typeface="Yuanti SC" panose="02010600040101010101" pitchFamily="2" charset="-122"/>
              </a:rPr>
              <a:t>组会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C58468-040C-F175-40AD-2624898B6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3683074"/>
            <a:ext cx="6801612" cy="164592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2600" b="1" dirty="0">
                <a:latin typeface="Yuanti TC" panose="02010600040101010101" pitchFamily="2" charset="-120"/>
                <a:ea typeface="Yuanti TC" panose="02010600040101010101" pitchFamily="2" charset="-120"/>
              </a:rPr>
              <a:t>虚拟现实头眼协同对象操纵方法设计与实现</a:t>
            </a:r>
            <a:endParaRPr lang="en-US" altLang="zh-CN" sz="26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endParaRPr lang="en-US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dirty="0" err="1">
                <a:latin typeface="Yuanti TC" panose="02010600040101010101" pitchFamily="2" charset="-120"/>
                <a:ea typeface="Yuanti TC" panose="02010600040101010101" pitchFamily="2" charset="-120"/>
              </a:rPr>
              <a:t>刘兆薰</a:t>
            </a:r>
            <a:endParaRPr lang="en-US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Apr 2, 2023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92006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3406000" y="1287195"/>
            <a:ext cx="5379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操纵模式选择界面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（对应状态</a:t>
            </a:r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b="1" dirty="0">
                <a:latin typeface="Yuanti TC" panose="02010600040101010101" pitchFamily="2" charset="-120"/>
                <a:ea typeface="Yuanti TC" panose="02010600040101010101" pitchFamily="2" charset="-120"/>
              </a:rPr>
              <a:t>OBJECT_SELECTED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）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3851B8-781D-8722-054C-BDFE2E2C3529}"/>
              </a:ext>
            </a:extLst>
          </p:cNvPr>
          <p:cNvGrpSpPr/>
          <p:nvPr/>
        </p:nvGrpSpPr>
        <p:grpSpPr>
          <a:xfrm>
            <a:off x="4003071" y="2109435"/>
            <a:ext cx="4185855" cy="4178151"/>
            <a:chOff x="3400650" y="1550504"/>
            <a:chExt cx="5047824" cy="50385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0A78144-0E6C-DFB7-19DE-1C0AFE93D7B7}"/>
                </a:ext>
              </a:extLst>
            </p:cNvPr>
            <p:cNvSpPr/>
            <p:nvPr/>
          </p:nvSpPr>
          <p:spPr>
            <a:xfrm>
              <a:off x="4412975" y="1902376"/>
              <a:ext cx="3023174" cy="65314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TRANSLATING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D87D9D-2C3E-0698-29F0-F25E04D21BFB}"/>
                </a:ext>
              </a:extLst>
            </p:cNvPr>
            <p:cNvSpPr/>
            <p:nvPr/>
          </p:nvSpPr>
          <p:spPr>
            <a:xfrm rot="16200000">
              <a:off x="2574816" y="3740535"/>
              <a:ext cx="3023174" cy="653143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ROTATING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B1D0133-7936-D6F3-1871-4C8DAAA85A99}"/>
                </a:ext>
              </a:extLst>
            </p:cNvPr>
            <p:cNvSpPr/>
            <p:nvPr/>
          </p:nvSpPr>
          <p:spPr>
            <a:xfrm>
              <a:off x="4412975" y="5578694"/>
              <a:ext cx="3023174" cy="653143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CANCEL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2DE1A7B-7417-9145-1F15-07973EC0BA31}"/>
                </a:ext>
              </a:extLst>
            </p:cNvPr>
            <p:cNvSpPr/>
            <p:nvPr/>
          </p:nvSpPr>
          <p:spPr>
            <a:xfrm rot="5400000">
              <a:off x="6251134" y="3740535"/>
              <a:ext cx="3023174" cy="653143"/>
            </a:xfrm>
            <a:prstGeom prst="rect">
              <a:avLst/>
            </a:prstGeom>
            <a:solidFill>
              <a:srgbClr val="00EAF1">
                <a:alpha val="50000"/>
              </a:srgb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RESCALING</a:t>
              </a:r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E29AC296-A5FF-AD7E-AD77-6E1AFE0AC5AE}"/>
                </a:ext>
              </a:extLst>
            </p:cNvPr>
            <p:cNvSpPr/>
            <p:nvPr/>
          </p:nvSpPr>
          <p:spPr>
            <a:xfrm>
              <a:off x="4412975" y="1550504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56B515DE-39ED-8447-98F7-4B5F52FB4CB9}"/>
                </a:ext>
              </a:extLst>
            </p:cNvPr>
            <p:cNvSpPr/>
            <p:nvPr/>
          </p:nvSpPr>
          <p:spPr>
            <a:xfrm rot="5400000">
              <a:off x="6790106" y="3920326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E05F6A1B-4F38-9D7B-52B1-934DA911CC28}"/>
                </a:ext>
              </a:extLst>
            </p:cNvPr>
            <p:cNvSpPr/>
            <p:nvPr/>
          </p:nvSpPr>
          <p:spPr>
            <a:xfrm rot="10800000">
              <a:off x="4412975" y="6295475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9AC65721-6500-695D-D2C1-F9FA280BF134}"/>
                </a:ext>
              </a:extLst>
            </p:cNvPr>
            <p:cNvSpPr/>
            <p:nvPr/>
          </p:nvSpPr>
          <p:spPr>
            <a:xfrm rot="16200000">
              <a:off x="2035844" y="3920326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</p:spTree>
    <p:extLst>
      <p:ext uri="{BB962C8B-B14F-4D97-AF65-F5344CB8AC3E}">
        <p14:creationId xmlns:p14="http://schemas.microsoft.com/office/powerpoint/2010/main" val="1213393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2653396" y="1287195"/>
            <a:ext cx="6885218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操纵模式选择界面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（对应状态</a:t>
            </a:r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OBJECT_SELECTED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）</a:t>
            </a:r>
            <a:endParaRPr lang="en-US" altLang="zh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algn="ctr"/>
            <a:endParaRPr lang="en-US" altLang="zh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algn="ctr"/>
            <a:r>
              <a:rPr lang="en-US" sz="2000" b="1" dirty="0" err="1">
                <a:latin typeface="Yuanti TC" panose="02010600040101010101" pitchFamily="2" charset="-120"/>
                <a:ea typeface="Yuanti TC" panose="02010600040101010101" pitchFamily="2" charset="-120"/>
              </a:rPr>
              <a:t>头动forward射线选中物体</a:t>
            </a:r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，眼动</a:t>
            </a:r>
            <a:r>
              <a:rPr lang="en-US" altLang="zh-CN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射线选中操纵模式</a:t>
            </a:r>
            <a:endParaRPr lang="en-US" sz="20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algn="ctr"/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B76A0A-3504-FCDC-41BB-1A4B51C4E1BD}"/>
              </a:ext>
            </a:extLst>
          </p:cNvPr>
          <p:cNvSpPr txBox="1"/>
          <p:nvPr/>
        </p:nvSpPr>
        <p:spPr>
          <a:xfrm>
            <a:off x="12937159" y="2773271"/>
            <a:ext cx="172623" cy="345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45DE5C4-262E-0FED-E239-C0C9E7CA9411}"/>
              </a:ext>
            </a:extLst>
          </p:cNvPr>
          <p:cNvGrpSpPr/>
          <p:nvPr/>
        </p:nvGrpSpPr>
        <p:grpSpPr>
          <a:xfrm>
            <a:off x="3127435" y="2518301"/>
            <a:ext cx="5937130" cy="4248143"/>
            <a:chOff x="1140660" y="2584804"/>
            <a:chExt cx="5937130" cy="4248143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6" name="3D Model 20" descr="Prism And Basal Pinacoid White">
                  <a:extLst>
                    <a:ext uri="{FF2B5EF4-FFF2-40B4-BE49-F238E27FC236}">
                      <a16:creationId xmlns:a16="http://schemas.microsoft.com/office/drawing/2014/main" id="{F39B8F81-2AD6-14B3-75D7-AD4317999EC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17809697"/>
                    </p:ext>
                  </p:extLst>
                </p:nvPr>
              </p:nvGraphicFramePr>
              <p:xfrm>
                <a:off x="2339817" y="3898780"/>
                <a:ext cx="1268886" cy="1438025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1268886" cy="1438025"/>
                      </a:xfrm>
                      <a:prstGeom prst="rect">
                        <a:avLst/>
                      </a:prstGeom>
                    </am3d:spPr>
                    <am3d:camera>
                      <am3d:pos x="0" y="0" z="8146915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39970" d="1000000"/>
                      <am3d:preTrans dx="-76" dy="-17999982" dz="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2183283" ay="2913714" az="9064903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1476269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6" name="3D Model 20" descr="Prism And Basal Pinacoid White">
                  <a:extLst>
                    <a:ext uri="{FF2B5EF4-FFF2-40B4-BE49-F238E27FC236}">
                      <a16:creationId xmlns:a16="http://schemas.microsoft.com/office/drawing/2014/main" id="{F39B8F81-2AD6-14B3-75D7-AD4317999EC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26592" y="3832277"/>
                  <a:ext cx="1268886" cy="1438025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B3851B8-781D-8722-054C-BDFE2E2C3529}"/>
                </a:ext>
              </a:extLst>
            </p:cNvPr>
            <p:cNvGrpSpPr/>
            <p:nvPr/>
          </p:nvGrpSpPr>
          <p:grpSpPr>
            <a:xfrm>
              <a:off x="1140660" y="2584804"/>
              <a:ext cx="3911506" cy="3904306"/>
              <a:chOff x="3400650" y="1550504"/>
              <a:chExt cx="5047824" cy="50385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0A78144-0E6C-DFB7-19DE-1C0AFE93D7B7}"/>
                  </a:ext>
                </a:extLst>
              </p:cNvPr>
              <p:cNvSpPr/>
              <p:nvPr/>
            </p:nvSpPr>
            <p:spPr>
              <a:xfrm>
                <a:off x="4412975" y="1902376"/>
                <a:ext cx="3023174" cy="65314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TRANSLATING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9D87D9D-2C3E-0698-29F0-F25E04D21BFB}"/>
                  </a:ext>
                </a:extLst>
              </p:cNvPr>
              <p:cNvSpPr/>
              <p:nvPr/>
            </p:nvSpPr>
            <p:spPr>
              <a:xfrm rot="16200000">
                <a:off x="2574816" y="3740535"/>
                <a:ext cx="3023174" cy="653143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  <a:alpha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ROTATING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BB1D0133-7936-D6F3-1871-4C8DAAA85A99}"/>
                  </a:ext>
                </a:extLst>
              </p:cNvPr>
              <p:cNvSpPr/>
              <p:nvPr/>
            </p:nvSpPr>
            <p:spPr>
              <a:xfrm>
                <a:off x="4412975" y="5578694"/>
                <a:ext cx="3023174" cy="653143"/>
              </a:xfrm>
              <a:prstGeom prst="rect">
                <a:avLst/>
              </a:prstGeom>
              <a:solidFill>
                <a:schemeClr val="bg1">
                  <a:lumMod val="75000"/>
                  <a:alpha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CANCEL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2DE1A7B-7417-9145-1F15-07973EC0BA31}"/>
                  </a:ext>
                </a:extLst>
              </p:cNvPr>
              <p:cNvSpPr/>
              <p:nvPr/>
            </p:nvSpPr>
            <p:spPr>
              <a:xfrm rot="5400000">
                <a:off x="6251134" y="3740535"/>
                <a:ext cx="3023174" cy="653143"/>
              </a:xfrm>
              <a:prstGeom prst="rect">
                <a:avLst/>
              </a:prstGeom>
              <a:solidFill>
                <a:srgbClr val="00EAF1">
                  <a:alpha val="50000"/>
                </a:srgb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RESCALING</a:t>
                </a:r>
              </a:p>
            </p:txBody>
          </p:sp>
          <p:sp>
            <p:nvSpPr>
              <p:cNvPr id="7" name="Triangle 6">
                <a:extLst>
                  <a:ext uri="{FF2B5EF4-FFF2-40B4-BE49-F238E27FC236}">
                    <a16:creationId xmlns:a16="http://schemas.microsoft.com/office/drawing/2014/main" id="{E29AC296-A5FF-AD7E-AD77-6E1AFE0AC5AE}"/>
                  </a:ext>
                </a:extLst>
              </p:cNvPr>
              <p:cNvSpPr/>
              <p:nvPr/>
            </p:nvSpPr>
            <p:spPr>
              <a:xfrm>
                <a:off x="4412975" y="1550504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8" name="Triangle 7">
                <a:extLst>
                  <a:ext uri="{FF2B5EF4-FFF2-40B4-BE49-F238E27FC236}">
                    <a16:creationId xmlns:a16="http://schemas.microsoft.com/office/drawing/2014/main" id="{56B515DE-39ED-8447-98F7-4B5F52FB4CB9}"/>
                  </a:ext>
                </a:extLst>
              </p:cNvPr>
              <p:cNvSpPr/>
              <p:nvPr/>
            </p:nvSpPr>
            <p:spPr>
              <a:xfrm rot="5400000">
                <a:off x="6790106" y="3920326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9" name="Triangle 8">
                <a:extLst>
                  <a:ext uri="{FF2B5EF4-FFF2-40B4-BE49-F238E27FC236}">
                    <a16:creationId xmlns:a16="http://schemas.microsoft.com/office/drawing/2014/main" id="{E05F6A1B-4F38-9D7B-52B1-934DA911CC28}"/>
                  </a:ext>
                </a:extLst>
              </p:cNvPr>
              <p:cNvSpPr/>
              <p:nvPr/>
            </p:nvSpPr>
            <p:spPr>
              <a:xfrm rot="10800000">
                <a:off x="4412975" y="6295475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12" name="Triangle 11">
                <a:extLst>
                  <a:ext uri="{FF2B5EF4-FFF2-40B4-BE49-F238E27FC236}">
                    <a16:creationId xmlns:a16="http://schemas.microsoft.com/office/drawing/2014/main" id="{9AC65721-6500-695D-D2C1-F9FA280BF134}"/>
                  </a:ext>
                </a:extLst>
              </p:cNvPr>
              <p:cNvSpPr/>
              <p:nvPr/>
            </p:nvSpPr>
            <p:spPr>
              <a:xfrm rot="16200000">
                <a:off x="2035844" y="3920326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</p:grpSp>
        <p:pic>
          <p:nvPicPr>
            <p:cNvPr id="16" name="Picture 15" descr="Shape, circle&#10;&#10;Description automatically generated">
              <a:extLst>
                <a:ext uri="{FF2B5EF4-FFF2-40B4-BE49-F238E27FC236}">
                  <a16:creationId xmlns:a16="http://schemas.microsoft.com/office/drawing/2014/main" id="{3025CC77-DB6B-B6B5-55EB-1B71B8657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42399" y="2593822"/>
              <a:ext cx="1364998" cy="1364998"/>
            </a:xfrm>
            <a:prstGeom prst="rect">
              <a:avLst/>
            </a:prstGeom>
          </p:spPr>
        </p:pic>
        <p:pic>
          <p:nvPicPr>
            <p:cNvPr id="18" name="Picture 17" descr="Shape, circle&#10;&#10;Description automatically generated">
              <a:extLst>
                <a:ext uri="{FF2B5EF4-FFF2-40B4-BE49-F238E27FC236}">
                  <a16:creationId xmlns:a16="http://schemas.microsoft.com/office/drawing/2014/main" id="{09848DC1-B569-1537-ED78-9066D3AC5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64898" y="2921293"/>
              <a:ext cx="720000" cy="720000"/>
            </a:xfrm>
            <a:prstGeom prst="rect">
              <a:avLst/>
            </a:prstGeom>
          </p:spPr>
        </p:pic>
        <p:pic>
          <p:nvPicPr>
            <p:cNvPr id="1032" name="Picture 8" descr="Big Image - Head Silhouette Clipart, HD Png Download - 2032x2304(#2137798)  - PngFind">
              <a:extLst>
                <a:ext uri="{FF2B5EF4-FFF2-40B4-BE49-F238E27FC236}">
                  <a16:creationId xmlns:a16="http://schemas.microsoft.com/office/drawing/2014/main" id="{46216CD0-DB39-6464-9C66-07AF1CE2D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6956" b="92440" l="1667" r="95000">
                          <a14:foregroundMark x1="25476" y1="29738" x2="31429" y2="14214"/>
                          <a14:foregroundMark x1="31429" y1="14214" x2="50119" y2="6956"/>
                          <a14:foregroundMark x1="50119" y1="6956" x2="52619" y2="7560"/>
                          <a14:foregroundMark x1="52619" y1="13609" x2="52619" y2="13609"/>
                          <a14:foregroundMark x1="7381" y1="28226" x2="6786" y2="33468"/>
                          <a14:foregroundMark x1="43095" y1="92641" x2="43095" y2="92641"/>
                          <a14:foregroundMark x1="90952" y1="51210" x2="90952" y2="51210"/>
                          <a14:foregroundMark x1="1667" y1="34577" x2="1667" y2="34577"/>
                          <a14:foregroundMark x1="95000" y1="52419" x2="95000" y2="5241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601673" y="5085579"/>
              <a:ext cx="1476117" cy="17473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4A183D32-352A-D400-D2C0-25C931293D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0711" y="5675078"/>
              <a:ext cx="261887" cy="2618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678AD21-F421-E9D4-E7D5-65B71C2E41E1}"/>
                </a:ext>
              </a:extLst>
            </p:cNvPr>
            <p:cNvCxnSpPr>
              <a:cxnSpLocks/>
            </p:cNvCxnSpPr>
            <p:nvPr/>
          </p:nvCxnSpPr>
          <p:spPr>
            <a:xfrm>
              <a:off x="3198754" y="4711447"/>
              <a:ext cx="2619240" cy="963631"/>
            </a:xfrm>
            <a:prstGeom prst="line">
              <a:avLst/>
            </a:prstGeom>
            <a:ln w="28575">
              <a:solidFill>
                <a:schemeClr val="tx1"/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D5E83A3-BABD-E518-0921-89A9F5022513}"/>
                </a:ext>
              </a:extLst>
            </p:cNvPr>
            <p:cNvSpPr txBox="1"/>
            <p:nvPr/>
          </p:nvSpPr>
          <p:spPr>
            <a:xfrm>
              <a:off x="4560998" y="5659966"/>
              <a:ext cx="11958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H</a:t>
              </a:r>
              <a:r>
                <a:rPr lang="en-CN" sz="12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ead forward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627FDDD-9971-0B1C-2ECF-2EFF4EC21AB5}"/>
                </a:ext>
              </a:extLst>
            </p:cNvPr>
            <p:cNvSpPr txBox="1"/>
            <p:nvPr/>
          </p:nvSpPr>
          <p:spPr>
            <a:xfrm>
              <a:off x="5137526" y="4770208"/>
              <a:ext cx="10603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1200" dirty="0">
                  <a:solidFill>
                    <a:schemeClr val="bg1">
                      <a:lumMod val="50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Eye forward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729BD8-5263-4DCE-B468-6A60E0DDAA10}"/>
                </a:ext>
              </a:extLst>
            </p:cNvPr>
            <p:cNvCxnSpPr>
              <a:cxnSpLocks/>
            </p:cNvCxnSpPr>
            <p:nvPr/>
          </p:nvCxnSpPr>
          <p:spPr>
            <a:xfrm>
              <a:off x="3306120" y="3270928"/>
              <a:ext cx="2564591" cy="2435278"/>
            </a:xfrm>
            <a:prstGeom prst="line">
              <a:avLst/>
            </a:prstGeom>
            <a:ln w="28575">
              <a:solidFill>
                <a:schemeClr val="tx1">
                  <a:alpha val="35000"/>
                </a:schemeClr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12291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20A5B4-B2AF-3200-4374-5D67D4E0CD7D}"/>
              </a:ext>
            </a:extLst>
          </p:cNvPr>
          <p:cNvSpPr txBox="1"/>
          <p:nvPr/>
        </p:nvSpPr>
        <p:spPr>
          <a:xfrm>
            <a:off x="628359" y="1485369"/>
            <a:ext cx="101689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位移</a:t>
            </a:r>
          </a:p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X-Y平面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X-Y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平面的投影（向右看向右移，向上看向上移）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sz="2000" dirty="0" err="1">
                <a:latin typeface="Yuanti TC" panose="02010600040101010101" pitchFamily="2" charset="-120"/>
                <a:ea typeface="Yuanti TC" panose="02010600040101010101" pitchFamily="2" charset="-120"/>
              </a:rPr>
              <a:t>Z轴方向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：跟随头部以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Z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轴为旋转轴的角度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-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距离映射（</a:t>
            </a:r>
            <a:r>
              <a:rPr lang="zh-CN" alt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往左歪头移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近，往右歪头移远）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endParaRPr lang="en-US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旋转</a:t>
            </a:r>
            <a:endParaRPr lang="en-US" altLang="zh-CN" sz="20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轴：跟随眼动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Y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轴的投影（向右看往右转）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Y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轴：跟随眼动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轴的投影（向上看往上转）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endParaRPr lang="en-US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缩放</a:t>
            </a:r>
            <a:endParaRPr lang="en-US" altLang="zh-CN" sz="20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CN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的投影（向右看放大，向左看缩小）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16" name="Picture 2" descr="空间直角坐标系- 快懂百科">
            <a:extLst>
              <a:ext uri="{FF2B5EF4-FFF2-40B4-BE49-F238E27FC236}">
                <a16:creationId xmlns:a16="http://schemas.microsoft.com/office/drawing/2014/main" id="{8F08EE52-F23C-694B-9BE2-BF5092EC0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821" y="2801703"/>
            <a:ext cx="3906078" cy="3906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880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D6B36-17C6-62FC-3956-432C58DECD90}"/>
              </a:ext>
            </a:extLst>
          </p:cNvPr>
          <p:cNvSpPr txBox="1"/>
          <p:nvPr/>
        </p:nvSpPr>
        <p:spPr>
          <a:xfrm>
            <a:off x="1044777" y="1383121"/>
            <a:ext cx="101024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眼动信号不稳定及干扰处理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marL="342900" indent="-342900">
              <a:buAutoNum type="arabicPeriod"/>
            </a:pP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滤波算法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–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针对眼动信号的中位值平均滤波算法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marL="342900" indent="-342900">
              <a:buAutoNum type="arabicPeriod"/>
            </a:pP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感知阈值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–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忽略阈值以内的眼动信号变化，主要避免因过度灵敏而产生的误操作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lvl="1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e.g.,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zh-CN" altLang="en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位移时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，眼动信号在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轴的投影长度需要大于</a:t>
            </a:r>
            <a:r>
              <a:rPr lang="zh-CN" altLang="en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一个值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C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才可以操纵物体沿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轴移动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3D143F9-D3CE-FEA7-548B-A5D81EC10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04844" y="2929098"/>
            <a:ext cx="4782312" cy="341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CAD53FC-4955-FCDE-1C89-0CE148E30D91}"/>
              </a:ext>
            </a:extLst>
          </p:cNvPr>
          <p:cNvCxnSpPr>
            <a:cxnSpLocks/>
          </p:cNvCxnSpPr>
          <p:nvPr/>
        </p:nvCxnSpPr>
        <p:spPr>
          <a:xfrm>
            <a:off x="2689608" y="5024176"/>
            <a:ext cx="6812783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880C913-616F-0FFD-F873-9AE2C1EFDAD1}"/>
              </a:ext>
            </a:extLst>
          </p:cNvPr>
          <p:cNvSpPr txBox="1"/>
          <p:nvPr/>
        </p:nvSpPr>
        <p:spPr>
          <a:xfrm>
            <a:off x="5360444" y="3665290"/>
            <a:ext cx="31267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蓝色为滤波前的数据，红色为滤波后的数据</a:t>
            </a:r>
            <a:endParaRPr lang="en-CN" sz="12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825DF7-FF65-5CA2-A16D-9F798A9094D2}"/>
              </a:ext>
            </a:extLst>
          </p:cNvPr>
          <p:cNvSpPr txBox="1"/>
          <p:nvPr/>
        </p:nvSpPr>
        <p:spPr>
          <a:xfrm>
            <a:off x="8694822" y="5024176"/>
            <a:ext cx="8075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感知阈值</a:t>
            </a:r>
            <a:endParaRPr lang="en-CN" sz="12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036202-018A-60D6-1940-0C748907AE71}"/>
              </a:ext>
            </a:extLst>
          </p:cNvPr>
          <p:cNvSpPr txBox="1"/>
          <p:nvPr/>
        </p:nvSpPr>
        <p:spPr>
          <a:xfrm>
            <a:off x="4246914" y="6352664"/>
            <a:ext cx="36981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一个平视正前方的</a:t>
            </a:r>
            <a:r>
              <a:rPr lang="en-US" altLang="zh-CN" sz="16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IDLE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眼动信号序列</a:t>
            </a:r>
            <a:endParaRPr lang="en-CN" sz="16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1248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pic>
        <p:nvPicPr>
          <p:cNvPr id="9" name="2934_EB53A8B5-E125-4105-A919-A18C4EC4950B.mp4">
            <a:hlinkClick r:id="" action="ppaction://media"/>
            <a:extLst>
              <a:ext uri="{FF2B5EF4-FFF2-40B4-BE49-F238E27FC236}">
                <a16:creationId xmlns:a16="http://schemas.microsoft.com/office/drawing/2014/main" id="{D9AAB933-0AC1-211B-DD82-1BB56C9AF8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5383" y="1143315"/>
            <a:ext cx="6681233" cy="457137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6C7664-788D-22A2-A855-E001822F138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3805" b="8362"/>
          <a:stretch/>
        </p:blipFill>
        <p:spPr>
          <a:xfrm>
            <a:off x="2649408" y="5878286"/>
            <a:ext cx="6893184" cy="739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60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0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 dirty="0">
                <a:ea typeface="Yuanti SC" panose="02010600040101010101"/>
              </a:rPr>
              <a:t>完成用户实验 TASK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ACC080-4CA4-255D-6584-E8D2F8710D77}"/>
              </a:ext>
            </a:extLst>
          </p:cNvPr>
          <p:cNvSpPr txBox="1"/>
          <p:nvPr/>
        </p:nvSpPr>
        <p:spPr>
          <a:xfrm>
            <a:off x="665667" y="1614480"/>
            <a:ext cx="10860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复用OrthoGaze的用户实验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Task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B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：将对象从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Start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Position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尽快移动到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Target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Position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完成对接</a:t>
            </a:r>
            <a:endParaRPr lang="en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EB9B2D-F514-729D-5E62-817F606C46CD}"/>
              </a:ext>
            </a:extLst>
          </p:cNvPr>
          <p:cNvGrpSpPr/>
          <p:nvPr/>
        </p:nvGrpSpPr>
        <p:grpSpPr>
          <a:xfrm>
            <a:off x="2013483" y="2457524"/>
            <a:ext cx="8165034" cy="3404767"/>
            <a:chOff x="2165664" y="3372840"/>
            <a:chExt cx="7702841" cy="321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BBCBA6F-61E8-82E0-C8E8-57A6106DF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5664" y="3372840"/>
              <a:ext cx="2999189" cy="321203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C12E1-5673-2976-7053-932E7B64D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2024" y="3372840"/>
              <a:ext cx="4606481" cy="32120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25780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 dirty="0">
                <a:ea typeface="Yuanti SC" panose="02010600040101010101"/>
              </a:rPr>
              <a:t>完成用户实验 TASK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ACC080-4CA4-255D-6584-E8D2F8710D77}"/>
              </a:ext>
            </a:extLst>
          </p:cNvPr>
          <p:cNvSpPr txBox="1"/>
          <p:nvPr/>
        </p:nvSpPr>
        <p:spPr>
          <a:xfrm>
            <a:off x="665666" y="1206978"/>
            <a:ext cx="10860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复用OrthoGaze的用户实验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Task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B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：将对象从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Start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Position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尽快移动到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Target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Position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完成对接</a:t>
            </a:r>
            <a:endParaRPr lang="en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graphicFrame>
        <p:nvGraphicFramePr>
          <p:cNvPr id="8" name="Table 9">
            <a:extLst>
              <a:ext uri="{FF2B5EF4-FFF2-40B4-BE49-F238E27FC236}">
                <a16:creationId xmlns:a16="http://schemas.microsoft.com/office/drawing/2014/main" id="{298311E0-C75C-CEB3-37A3-1F0AB33C3D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4542561"/>
              </p:ext>
            </p:extLst>
          </p:nvPr>
        </p:nvGraphicFramePr>
        <p:xfrm>
          <a:off x="598712" y="1725494"/>
          <a:ext cx="10994572" cy="482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8643">
                  <a:extLst>
                    <a:ext uri="{9D8B030D-6E8A-4147-A177-3AD203B41FA5}">
                      <a16:colId xmlns:a16="http://schemas.microsoft.com/office/drawing/2014/main" val="1327640980"/>
                    </a:ext>
                  </a:extLst>
                </a:gridCol>
                <a:gridCol w="2748643">
                  <a:extLst>
                    <a:ext uri="{9D8B030D-6E8A-4147-A177-3AD203B41FA5}">
                      <a16:colId xmlns:a16="http://schemas.microsoft.com/office/drawing/2014/main" val="2668816229"/>
                    </a:ext>
                  </a:extLst>
                </a:gridCol>
                <a:gridCol w="2748643">
                  <a:extLst>
                    <a:ext uri="{9D8B030D-6E8A-4147-A177-3AD203B41FA5}">
                      <a16:colId xmlns:a16="http://schemas.microsoft.com/office/drawing/2014/main" val="2229332285"/>
                    </a:ext>
                  </a:extLst>
                </a:gridCol>
                <a:gridCol w="2748643">
                  <a:extLst>
                    <a:ext uri="{9D8B030D-6E8A-4147-A177-3AD203B41FA5}">
                      <a16:colId xmlns:a16="http://schemas.microsoft.com/office/drawing/2014/main" val="39808413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参试者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来源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计算凝视驻留时间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不计算凝视驻留时间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034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男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22</a:t>
                      </a:r>
                      <a:r>
                        <a:rPr lang="zh-CN" altLang="en-US" dirty="0"/>
                        <a:t>岁，用过</a:t>
                      </a:r>
                      <a:r>
                        <a:rPr lang="en-US" altLang="zh-CN" dirty="0"/>
                        <a:t>VR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北航计算机学院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8.72s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7.72s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467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男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21</a:t>
                      </a:r>
                      <a:r>
                        <a:rPr lang="zh-CN" altLang="en-US" dirty="0"/>
                        <a:t>岁，熟练</a:t>
                      </a:r>
                      <a:r>
                        <a:rPr lang="en-US" altLang="zh-CN" dirty="0"/>
                        <a:t>VR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北航计算机学院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8.11s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7.11s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0528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男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22</a:t>
                      </a:r>
                      <a:r>
                        <a:rPr lang="zh-CN" altLang="en-US" dirty="0"/>
                        <a:t>岁，用过</a:t>
                      </a:r>
                      <a:r>
                        <a:rPr lang="en-US" altLang="zh-CN" dirty="0"/>
                        <a:t>VR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滑铁卢大学计算机学院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9.19s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8.19s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164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男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24</a:t>
                      </a:r>
                      <a:r>
                        <a:rPr lang="zh-CN" altLang="en-US" dirty="0"/>
                        <a:t>岁，没有</a:t>
                      </a:r>
                      <a:r>
                        <a:rPr lang="en-US" altLang="zh-CN" dirty="0"/>
                        <a:t>VR</a:t>
                      </a:r>
                      <a:r>
                        <a:rPr lang="zh-CN" altLang="en-US" dirty="0"/>
                        <a:t>经验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北航软件学院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12.50s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11.50s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543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男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38</a:t>
                      </a:r>
                      <a:r>
                        <a:rPr lang="zh-CN" altLang="en-US" dirty="0"/>
                        <a:t>岁，熟练</a:t>
                      </a:r>
                      <a:r>
                        <a:rPr lang="en-US" altLang="zh-CN" dirty="0"/>
                        <a:t>VR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滑铁卢大学计算机学院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8.44s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7.44s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70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女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22</a:t>
                      </a:r>
                      <a:r>
                        <a:rPr lang="zh-CN" altLang="en-US" dirty="0"/>
                        <a:t>岁，没有</a:t>
                      </a:r>
                      <a:r>
                        <a:rPr lang="en-US" altLang="zh-CN" dirty="0"/>
                        <a:t>VR</a:t>
                      </a:r>
                      <a:r>
                        <a:rPr lang="zh-CN" altLang="en-US" dirty="0"/>
                        <a:t>经验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北航外国语学院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11.98s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10.98s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505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女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20</a:t>
                      </a:r>
                      <a:r>
                        <a:rPr lang="zh-CN" altLang="en-US" dirty="0"/>
                        <a:t>岁，没有</a:t>
                      </a:r>
                      <a:r>
                        <a:rPr lang="en-US" altLang="zh-CN" dirty="0"/>
                        <a:t>VR</a:t>
                      </a:r>
                      <a:r>
                        <a:rPr lang="zh-CN" altLang="en-US" dirty="0"/>
                        <a:t>经验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北航经济管理学院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14.51s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13.41s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47223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女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27</a:t>
                      </a:r>
                      <a:r>
                        <a:rPr lang="zh-CN" altLang="en-US" dirty="0"/>
                        <a:t>岁，熟练</a:t>
                      </a:r>
                      <a:r>
                        <a:rPr lang="en-US" altLang="zh-CN" dirty="0"/>
                        <a:t>VR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多伦多大学计算机学院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8.99s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7.99s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284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女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21</a:t>
                      </a:r>
                      <a:r>
                        <a:rPr lang="zh-CN" altLang="en-US" dirty="0"/>
                        <a:t>岁，用过</a:t>
                      </a:r>
                      <a:r>
                        <a:rPr lang="en-US" altLang="zh-CN" dirty="0"/>
                        <a:t>VR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滑铁卢大学计算机学院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9.08s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8.08s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303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女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21</a:t>
                      </a:r>
                      <a:r>
                        <a:rPr lang="zh-CN" altLang="en-US" dirty="0"/>
                        <a:t>岁，用过</a:t>
                      </a:r>
                      <a:r>
                        <a:rPr lang="en-US" altLang="zh-CN" dirty="0"/>
                        <a:t>VR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多伦多大学计算机学院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10.27s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9.27s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8243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我们的方法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10.18s (38% faster)</a:t>
                      </a:r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9.18s (28% faster)</a:t>
                      </a:r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6034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r>
                        <a:rPr lang="en-CN" dirty="0"/>
                        <a:t>aseline (OrthoGaze)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16.37s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12.69s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8075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57514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 dirty="0">
                <a:ea typeface="Yuanti SC" panose="02010600040101010101"/>
              </a:rPr>
              <a:t>下周计划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78F918B-7C02-A8E5-8D76-0C46C1644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974853"/>
            <a:ext cx="7729728" cy="3101983"/>
          </a:xfrm>
        </p:spPr>
        <p:txBody>
          <a:bodyPr>
            <a:normAutofit/>
          </a:bodyPr>
          <a:lstStyle/>
          <a:p>
            <a:r>
              <a:rPr lang="en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继续开展User</a:t>
            </a:r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Study</a:t>
            </a:r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，完成全部</a:t>
            </a:r>
            <a:r>
              <a:rPr lang="en-US" altLang="zh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Task</a:t>
            </a: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写论文</a:t>
            </a:r>
            <a:endParaRPr lang="en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3916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FC18B07-E314-5D8C-F364-7D3E0A854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542" y="43220"/>
            <a:ext cx="8294915" cy="6771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583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87B78-80A9-2460-A488-93C3714B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组会内容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D6839-473B-3E14-833A-C8D1F95E1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完善</a:t>
            </a:r>
            <a:r>
              <a:rPr lang="en-US" altLang="zh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Pilot</a:t>
            </a:r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Study</a:t>
            </a: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完成眼动交互系统开发</a:t>
            </a:r>
            <a:endParaRPr lang="en-US" altLang="zh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用户实验</a:t>
            </a:r>
            <a:r>
              <a:rPr lang="en-US" altLang="zh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 Task 1</a:t>
            </a: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下周计划</a:t>
            </a:r>
            <a:endParaRPr lang="en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721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zh-CN" altLang="en-US" dirty="0">
                <a:ea typeface="Yuanti SC" panose="02010600040101010101"/>
              </a:rPr>
              <a:t>完善</a:t>
            </a:r>
            <a:r>
              <a:rPr lang="en-US" altLang="zh-CN" dirty="0">
                <a:ea typeface="Yuanti SC" panose="02010600040101010101"/>
              </a:rPr>
              <a:t>Pilot Study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F1117C-E837-F1C4-66C9-544464DBAF20}"/>
              </a:ext>
            </a:extLst>
          </p:cNvPr>
          <p:cNvSpPr txBox="1"/>
          <p:nvPr/>
        </p:nvSpPr>
        <p:spPr>
          <a:xfrm>
            <a:off x="757646" y="1619794"/>
            <a:ext cx="858665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ea typeface="Yuanti SC" panose="02010600040101010101"/>
              </a:rPr>
              <a:t>Pilot Study</a:t>
            </a:r>
            <a:r>
              <a:rPr lang="zh-CN" altLang="en-US" sz="2400" dirty="0">
                <a:ea typeface="Yuanti SC" panose="02010600040101010101"/>
              </a:rPr>
              <a:t>：单眼眨眼 </a:t>
            </a:r>
            <a:r>
              <a:rPr lang="en-US" altLang="zh-CN" sz="2400" dirty="0">
                <a:ea typeface="Yuanti SC" panose="02010600040101010101"/>
              </a:rPr>
              <a:t>or </a:t>
            </a:r>
            <a:r>
              <a:rPr lang="zh-CN" altLang="en-US" sz="2400" dirty="0">
                <a:ea typeface="Yuanti SC" panose="02010600040101010101"/>
              </a:rPr>
              <a:t>快速两次眨眼，哪种确认信号较好？</a:t>
            </a:r>
            <a:endParaRPr lang="en-US" altLang="zh-CN" sz="2400" dirty="0">
              <a:ea typeface="Yuanti SC" panose="02010600040101010101"/>
            </a:endParaRPr>
          </a:p>
          <a:p>
            <a:endParaRPr lang="en-US" altLang="zh-CN" sz="2400" dirty="0">
              <a:ea typeface="Yuanti SC" panose="02010600040101010101"/>
            </a:endParaRPr>
          </a:p>
          <a:p>
            <a:endParaRPr lang="en-US" altLang="zh-CN" sz="2400" dirty="0">
              <a:ea typeface="Yuanti SC" panose="02010600040101010101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Yuanti SC" panose="02010600040101010101"/>
              </a:rPr>
              <a:t>招募参试者</a:t>
            </a:r>
            <a:r>
              <a:rPr lang="en-US" altLang="zh-CN" sz="2400" dirty="0">
                <a:ea typeface="Yuanti SC" panose="02010600040101010101"/>
              </a:rPr>
              <a:t>6</a:t>
            </a:r>
            <a:r>
              <a:rPr lang="zh-CN" altLang="en-US" sz="2400" dirty="0">
                <a:ea typeface="Yuanti SC" panose="02010600040101010101"/>
              </a:rPr>
              <a:t>名（</a:t>
            </a:r>
            <a:r>
              <a:rPr lang="en-US" altLang="zh-CN" sz="2400" dirty="0">
                <a:ea typeface="Yuanti SC" panose="02010600040101010101"/>
              </a:rPr>
              <a:t>3</a:t>
            </a:r>
            <a:r>
              <a:rPr lang="zh-CN" altLang="en-US" sz="2400" dirty="0">
                <a:ea typeface="Yuanti SC" panose="02010600040101010101"/>
              </a:rPr>
              <a:t>男 </a:t>
            </a:r>
            <a:r>
              <a:rPr lang="en-US" altLang="zh-CN" sz="2400" dirty="0">
                <a:ea typeface="Yuanti SC" panose="02010600040101010101"/>
              </a:rPr>
              <a:t>+</a:t>
            </a:r>
            <a:r>
              <a:rPr lang="zh-CN" altLang="en-US" sz="2400" dirty="0">
                <a:ea typeface="Yuanti SC" panose="02010600040101010101"/>
              </a:rPr>
              <a:t> </a:t>
            </a:r>
            <a:r>
              <a:rPr lang="en-US" altLang="zh-CN" sz="2400" dirty="0">
                <a:ea typeface="Yuanti SC" panose="02010600040101010101"/>
              </a:rPr>
              <a:t>3</a:t>
            </a:r>
            <a:r>
              <a:rPr lang="zh-CN" altLang="en-US" sz="2400" dirty="0">
                <a:ea typeface="Yuanti SC" panose="02010600040101010101"/>
              </a:rPr>
              <a:t>女）</a:t>
            </a:r>
            <a:endParaRPr lang="en-US" altLang="zh-CN" sz="2400" dirty="0">
              <a:ea typeface="Yuanti SC" panose="02010600040101010101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Yuanti SC" panose="02010600040101010101"/>
              </a:rPr>
              <a:t>每名参试者将在实验开始前填写第一个问卷</a:t>
            </a:r>
            <a:endParaRPr lang="en-US" altLang="zh-CN" sz="2400" dirty="0">
              <a:ea typeface="Yuanti SC" panose="02010600040101010101"/>
            </a:endParaRPr>
          </a:p>
          <a:p>
            <a:endParaRPr lang="en-US" altLang="zh-CN" sz="2400" dirty="0">
              <a:ea typeface="Yuanti SC" panose="02010600040101010101"/>
            </a:endParaRPr>
          </a:p>
          <a:p>
            <a:endParaRPr lang="zh-CN" altLang="en-US" sz="2400" dirty="0">
              <a:ea typeface="Yuanti SC" panose="02010600040101010101"/>
            </a:endParaRPr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CE792B52-AAD7-9389-BB00-52A413D7B0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856120"/>
              </p:ext>
            </p:extLst>
          </p:nvPr>
        </p:nvGraphicFramePr>
        <p:xfrm>
          <a:off x="315685" y="4072841"/>
          <a:ext cx="11560630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2126">
                  <a:extLst>
                    <a:ext uri="{9D8B030D-6E8A-4147-A177-3AD203B41FA5}">
                      <a16:colId xmlns:a16="http://schemas.microsoft.com/office/drawing/2014/main" val="1709853551"/>
                    </a:ext>
                  </a:extLst>
                </a:gridCol>
                <a:gridCol w="2312126">
                  <a:extLst>
                    <a:ext uri="{9D8B030D-6E8A-4147-A177-3AD203B41FA5}">
                      <a16:colId xmlns:a16="http://schemas.microsoft.com/office/drawing/2014/main" val="3185618682"/>
                    </a:ext>
                  </a:extLst>
                </a:gridCol>
                <a:gridCol w="2312126">
                  <a:extLst>
                    <a:ext uri="{9D8B030D-6E8A-4147-A177-3AD203B41FA5}">
                      <a16:colId xmlns:a16="http://schemas.microsoft.com/office/drawing/2014/main" val="1333655729"/>
                    </a:ext>
                  </a:extLst>
                </a:gridCol>
                <a:gridCol w="2312126">
                  <a:extLst>
                    <a:ext uri="{9D8B030D-6E8A-4147-A177-3AD203B41FA5}">
                      <a16:colId xmlns:a16="http://schemas.microsoft.com/office/drawing/2014/main" val="2523576411"/>
                    </a:ext>
                  </a:extLst>
                </a:gridCol>
                <a:gridCol w="2312126">
                  <a:extLst>
                    <a:ext uri="{9D8B030D-6E8A-4147-A177-3AD203B41FA5}">
                      <a16:colId xmlns:a16="http://schemas.microsoft.com/office/drawing/2014/main" val="25807384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性别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来源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年龄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VR</a:t>
                      </a:r>
                      <a:r>
                        <a:rPr lang="zh-CN" altLang="en-US" dirty="0"/>
                        <a:t>使用经验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能否自然地单眼眨眼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6041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Boolean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String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Integer</a:t>
                      </a:r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Enum {</a:t>
                      </a:r>
                      <a:r>
                        <a:rPr lang="zh-CN" altLang="en-US" dirty="0"/>
                        <a:t>从未用过，用过但不太熟悉，非常熟悉</a:t>
                      </a:r>
                      <a:r>
                        <a:rPr lang="en-US" altLang="zh-CN" dirty="0"/>
                        <a:t>}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Boolean</a:t>
                      </a:r>
                      <a:endParaRPr lang="zh-CN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16751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9455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zh-CN" altLang="en-US" dirty="0">
                <a:ea typeface="Yuanti SC" panose="02010600040101010101"/>
              </a:rPr>
              <a:t>完善</a:t>
            </a:r>
            <a:r>
              <a:rPr lang="en-US" altLang="zh-CN" dirty="0">
                <a:ea typeface="Yuanti SC" panose="02010600040101010101"/>
              </a:rPr>
              <a:t>Pilot Study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F1117C-E837-F1C4-66C9-544464DBAF20}"/>
              </a:ext>
            </a:extLst>
          </p:cNvPr>
          <p:cNvSpPr txBox="1"/>
          <p:nvPr/>
        </p:nvSpPr>
        <p:spPr>
          <a:xfrm>
            <a:off x="757646" y="1619794"/>
            <a:ext cx="858665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Yuanti SC" panose="02010600040101010101"/>
              </a:rPr>
              <a:t>每名参试者将执行同样的两个任务：</a:t>
            </a:r>
            <a:endParaRPr lang="en-US" altLang="zh-CN" sz="2400" dirty="0">
              <a:ea typeface="Yuanti SC" panose="02010600040101010101"/>
            </a:endParaRPr>
          </a:p>
          <a:p>
            <a:endParaRPr lang="en-US" altLang="zh-CN" sz="2400" dirty="0">
              <a:ea typeface="Yuanti SC" panose="02010600040101010101"/>
            </a:endParaRPr>
          </a:p>
          <a:p>
            <a:endParaRPr lang="zh-CN" altLang="en-US" sz="2400" dirty="0">
              <a:ea typeface="Yuanti SC" panose="02010600040101010101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F70ECC01-AD2A-D1EF-0109-48D735D506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7280" y="2394125"/>
            <a:ext cx="8813074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任务一：单眼眨眼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随机依次出现20个小球，使用单眼眨眼作为信号尽快消灭它们。</a:t>
            </a:r>
            <a:endParaRPr kumimoji="0" lang="zh-CN" altLang="zh-CN" sz="3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19AC926-67A6-8DE0-7EFB-8609A5DC46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7280" y="3460203"/>
            <a:ext cx="7914346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1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任务二：快速两次眨眼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effectLst/>
                <a:latin typeface="Open Sans" panose="020B0606030504020204" pitchFamily="34" charset="0"/>
                <a:cs typeface="Open Sans" panose="020B0606030504020204" pitchFamily="34" charset="0"/>
              </a:rPr>
              <a:t>随机依次出现20个小球，使用快速两次眨眼作为信号尽快消灭它们。</a:t>
            </a:r>
            <a:endParaRPr kumimoji="0" lang="zh-CN" altLang="zh-CN" sz="32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4976348B-ACB6-5D5B-72F5-5D22848F92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1371" y="4668624"/>
            <a:ext cx="10929258" cy="148750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txBody>
          <a:bodyPr vert="horz" wrap="square" lIns="0" tIns="126960" rIns="0" bIns="12696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注意事项：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Yuanti SC" panose="02010600040101010101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每个小球只有在参与者瞄准并且发出确认信号后才能消灭；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zh-CN" altLang="en-US" sz="20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下一个小球只有在当前小球被消灭后才生成；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在每次</a:t>
            </a: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发出确认信号前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，参与者</a:t>
            </a:r>
            <a:r>
              <a:rPr kumimoji="0" lang="zh-CN" altLang="zh-CN" sz="2000" b="1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必须按下一次键盘上的空格键</a:t>
            </a: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，以记录实际的信号尝试次数；</a:t>
            </a:r>
          </a:p>
        </p:txBody>
      </p:sp>
    </p:spTree>
    <p:extLst>
      <p:ext uri="{BB962C8B-B14F-4D97-AF65-F5344CB8AC3E}">
        <p14:creationId xmlns:p14="http://schemas.microsoft.com/office/powerpoint/2010/main" val="786825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zh-CN" altLang="en-US" dirty="0">
                <a:ea typeface="Yuanti SC" panose="02010600040101010101"/>
              </a:rPr>
              <a:t>完善</a:t>
            </a:r>
            <a:r>
              <a:rPr lang="en-US" altLang="zh-CN" dirty="0">
                <a:ea typeface="Yuanti SC" panose="02010600040101010101"/>
              </a:rPr>
              <a:t>Pilot Study</a:t>
            </a:r>
            <a:endParaRPr lang="en-CN" dirty="0">
              <a:ea typeface="Yuanti SC" panose="02010600040101010101"/>
            </a:endParaRPr>
          </a:p>
        </p:txBody>
      </p:sp>
      <p:pic>
        <p:nvPicPr>
          <p:cNvPr id="6" name="无标题视频 (2)">
            <a:hlinkClick r:id="" action="ppaction://media"/>
            <a:extLst>
              <a:ext uri="{FF2B5EF4-FFF2-40B4-BE49-F238E27FC236}">
                <a16:creationId xmlns:a16="http://schemas.microsoft.com/office/drawing/2014/main" id="{647DBAC3-A3F0-7E2D-FE8A-41A891F5B3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4137" t="24102" b="3575"/>
          <a:stretch/>
        </p:blipFill>
        <p:spPr>
          <a:xfrm>
            <a:off x="3365225" y="1489169"/>
            <a:ext cx="5461551" cy="484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69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zh-CN" altLang="en-US" dirty="0">
                <a:ea typeface="Yuanti SC" panose="02010600040101010101"/>
              </a:rPr>
              <a:t>完善</a:t>
            </a:r>
            <a:r>
              <a:rPr lang="en-US" altLang="zh-CN" dirty="0">
                <a:ea typeface="Yuanti SC" panose="02010600040101010101"/>
              </a:rPr>
              <a:t>Pilot Study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F1117C-E837-F1C4-66C9-544464DBAF20}"/>
              </a:ext>
            </a:extLst>
          </p:cNvPr>
          <p:cNvSpPr txBox="1"/>
          <p:nvPr/>
        </p:nvSpPr>
        <p:spPr>
          <a:xfrm>
            <a:off x="714103" y="1226374"/>
            <a:ext cx="107637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Yuanti SC" panose="02010600040101010101"/>
              </a:rPr>
              <a:t>实验完成后，每名参试者将分别针对两种确认信号完成</a:t>
            </a:r>
            <a:r>
              <a:rPr lang="en-US" altLang="zh-CN" sz="2400" dirty="0">
                <a:ea typeface="Yuanti SC" panose="02010600040101010101"/>
              </a:rPr>
              <a:t>NASA-TLX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ea typeface="Yuanti SC" panose="02010600040101010101"/>
              </a:rPr>
              <a:t>实验评估指标</a:t>
            </a:r>
          </a:p>
          <a:p>
            <a:endParaRPr lang="zh-CN" altLang="en-US" sz="2400" dirty="0">
              <a:ea typeface="Yuanti SC" panose="02010600040101010101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9C4EC87-A8DD-7481-6E53-650BD7123A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3959" y="2138944"/>
            <a:ext cx="9444446" cy="2580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126960" rIns="0" bIns="12696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11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任务完成时间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使用时的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task-load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（</a:t>
            </a: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NASA-TLX</a:t>
            </a:r>
            <a:r>
              <a:rPr kumimoji="0" lang="zh-CN" altLang="en-US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）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信号反馈精确系数（Feedback Accuracy Index, FAI）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  <a:p>
            <a:pPr lvl="1" algn="ctr" defTabSz="914400"/>
            <a:r>
              <a:rPr kumimoji="0" lang="zh-CN" altLang="zh-CN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Yuanti SC" panose="02010600040101010101"/>
                <a:cs typeface="Times New Roman" panose="02020603050405020304" pitchFamily="18" charset="0"/>
              </a:rPr>
              <a:t>FAI = 消灭小球数 / 实际信号尝试次数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en-US" sz="20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我们采用曼</a:t>
            </a:r>
            <a:r>
              <a:rPr lang="en-US" altLang="zh-CN" sz="20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-</a:t>
            </a:r>
            <a:r>
              <a:rPr lang="zh-CN" altLang="en-US" sz="20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惠特尼</a:t>
            </a:r>
            <a:r>
              <a:rPr lang="en-US" altLang="zh-CN" sz="20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U</a:t>
            </a:r>
            <a:r>
              <a:rPr lang="zh-CN" altLang="en-US" sz="20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检验来分析数据的显著差异性。</a:t>
            </a:r>
            <a:endParaRPr kumimoji="0" lang="en-US" altLang="zh-CN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4127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zh-CN" altLang="en-US" dirty="0">
                <a:ea typeface="Yuanti SC" panose="02010600040101010101"/>
              </a:rPr>
              <a:t>完善</a:t>
            </a:r>
            <a:r>
              <a:rPr lang="en-US" altLang="zh-CN" dirty="0">
                <a:ea typeface="Yuanti SC" panose="02010600040101010101"/>
              </a:rPr>
              <a:t>Pilot Study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5F1117C-E837-F1C4-66C9-544464DBAF20}"/>
              </a:ext>
            </a:extLst>
          </p:cNvPr>
          <p:cNvSpPr txBox="1"/>
          <p:nvPr/>
        </p:nvSpPr>
        <p:spPr>
          <a:xfrm>
            <a:off x="598712" y="1121771"/>
            <a:ext cx="10763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ea typeface="Yuanti SC" panose="02010600040101010101"/>
              </a:rPr>
              <a:t>实验结果：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635E73C-7B19-C42E-668A-5C1E09DCB5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347898"/>
              </p:ext>
            </p:extLst>
          </p:nvPr>
        </p:nvGraphicFramePr>
        <p:xfrm>
          <a:off x="598716" y="1725493"/>
          <a:ext cx="10994568" cy="348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9059">
                  <a:extLst>
                    <a:ext uri="{9D8B030D-6E8A-4147-A177-3AD203B41FA5}">
                      <a16:colId xmlns:a16="http://schemas.microsoft.com/office/drawing/2014/main" val="1327640980"/>
                    </a:ext>
                  </a:extLst>
                </a:gridCol>
                <a:gridCol w="1039583">
                  <a:extLst>
                    <a:ext uri="{9D8B030D-6E8A-4147-A177-3AD203B41FA5}">
                      <a16:colId xmlns:a16="http://schemas.microsoft.com/office/drawing/2014/main" val="2668816229"/>
                    </a:ext>
                  </a:extLst>
                </a:gridCol>
                <a:gridCol w="1374321">
                  <a:extLst>
                    <a:ext uri="{9D8B030D-6E8A-4147-A177-3AD203B41FA5}">
                      <a16:colId xmlns:a16="http://schemas.microsoft.com/office/drawing/2014/main" val="2229332285"/>
                    </a:ext>
                  </a:extLst>
                </a:gridCol>
                <a:gridCol w="1374321">
                  <a:extLst>
                    <a:ext uri="{9D8B030D-6E8A-4147-A177-3AD203B41FA5}">
                      <a16:colId xmlns:a16="http://schemas.microsoft.com/office/drawing/2014/main" val="3980841328"/>
                    </a:ext>
                  </a:extLst>
                </a:gridCol>
                <a:gridCol w="1374321">
                  <a:extLst>
                    <a:ext uri="{9D8B030D-6E8A-4147-A177-3AD203B41FA5}">
                      <a16:colId xmlns:a16="http://schemas.microsoft.com/office/drawing/2014/main" val="1779102933"/>
                    </a:ext>
                  </a:extLst>
                </a:gridCol>
                <a:gridCol w="1374321">
                  <a:extLst>
                    <a:ext uri="{9D8B030D-6E8A-4147-A177-3AD203B41FA5}">
                      <a16:colId xmlns:a16="http://schemas.microsoft.com/office/drawing/2014/main" val="1684948855"/>
                    </a:ext>
                  </a:extLst>
                </a:gridCol>
                <a:gridCol w="1374321">
                  <a:extLst>
                    <a:ext uri="{9D8B030D-6E8A-4147-A177-3AD203B41FA5}">
                      <a16:colId xmlns:a16="http://schemas.microsoft.com/office/drawing/2014/main" val="279794055"/>
                    </a:ext>
                  </a:extLst>
                </a:gridCol>
                <a:gridCol w="1374321">
                  <a:extLst>
                    <a:ext uri="{9D8B030D-6E8A-4147-A177-3AD203B41FA5}">
                      <a16:colId xmlns:a16="http://schemas.microsoft.com/office/drawing/2014/main" val="3295135284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参试者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来源</a:t>
                      </a:r>
                    </a:p>
                  </a:txBody>
                  <a:tcPr anchor="ctr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单眼眨眼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快速两次眨眼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CN" sz="12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CN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034045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任务完成时间</a:t>
                      </a:r>
                      <a:r>
                        <a:rPr lang="zh-CN" altLang="en-US" sz="1200" dirty="0"/>
                        <a:t> </a:t>
                      </a:r>
                      <a:r>
                        <a:rPr lang="en-US" altLang="zh-CN" sz="1200" dirty="0"/>
                        <a:t>(</a:t>
                      </a:r>
                      <a:r>
                        <a:rPr lang="en-US" altLang="zh-CN" sz="1200" dirty="0" err="1"/>
                        <a:t>ms</a:t>
                      </a:r>
                      <a:r>
                        <a:rPr lang="en-US" altLang="zh-CN" sz="1200" dirty="0"/>
                        <a:t>)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NASA</a:t>
                      </a:r>
                      <a:r>
                        <a:rPr lang="en-US" altLang="zh-CN" sz="1200" dirty="0"/>
                        <a:t>-TLX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FAI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任务完成时间</a:t>
                      </a:r>
                      <a:r>
                        <a:rPr lang="zh-CN" altLang="en-US" sz="1200" dirty="0"/>
                        <a:t> </a:t>
                      </a:r>
                      <a:r>
                        <a:rPr lang="en-US" altLang="zh-CN" sz="1200" dirty="0"/>
                        <a:t>(</a:t>
                      </a:r>
                      <a:r>
                        <a:rPr lang="en-US" altLang="zh-CN" sz="1200" dirty="0" err="1"/>
                        <a:t>ms</a:t>
                      </a:r>
                      <a:r>
                        <a:rPr lang="en-US" altLang="zh-CN" sz="1200" dirty="0"/>
                        <a:t>)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NASA</a:t>
                      </a:r>
                      <a:r>
                        <a:rPr lang="en-US" altLang="zh-CN" sz="1200" dirty="0"/>
                        <a:t>-TLX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FAI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78555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男</a:t>
                      </a:r>
                      <a:r>
                        <a:rPr lang="zh-CN" altLang="en-US" sz="1200" dirty="0"/>
                        <a:t>，</a:t>
                      </a:r>
                      <a:r>
                        <a:rPr lang="en-US" altLang="zh-CN" sz="1200" dirty="0"/>
                        <a:t>22</a:t>
                      </a:r>
                      <a:r>
                        <a:rPr lang="zh-CN" altLang="en-US" sz="1200" dirty="0"/>
                        <a:t>岁，用过</a:t>
                      </a:r>
                      <a:r>
                        <a:rPr lang="en-US" altLang="zh-CN" sz="1200" dirty="0"/>
                        <a:t>VR</a:t>
                      </a:r>
                      <a:r>
                        <a:rPr lang="zh-CN" altLang="en-US" sz="1200" dirty="0"/>
                        <a:t>，无法单眼眨眼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北航计算机学院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187621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92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105832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71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0.79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18467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男</a:t>
                      </a:r>
                      <a:r>
                        <a:rPr lang="zh-CN" altLang="en-US" sz="1200" dirty="0"/>
                        <a:t>，</a:t>
                      </a:r>
                      <a:r>
                        <a:rPr lang="en-US" altLang="zh-CN" sz="1200" dirty="0"/>
                        <a:t>21</a:t>
                      </a:r>
                      <a:r>
                        <a:rPr lang="zh-CN" altLang="en-US" sz="1200" dirty="0"/>
                        <a:t>岁，熟练</a:t>
                      </a:r>
                      <a:r>
                        <a:rPr lang="en-US" altLang="zh-CN" sz="1200" dirty="0"/>
                        <a:t>VR</a:t>
                      </a:r>
                      <a:r>
                        <a:rPr lang="zh-CN" altLang="en-US" sz="1200" dirty="0"/>
                        <a:t>，可以单眼眨眼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北航计算机学院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80122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71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0.87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113475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68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0528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男</a:t>
                      </a:r>
                      <a:r>
                        <a:rPr lang="zh-CN" altLang="en-US" sz="1200" dirty="0"/>
                        <a:t>，</a:t>
                      </a:r>
                      <a:r>
                        <a:rPr lang="en-US" altLang="zh-CN" sz="1200" dirty="0"/>
                        <a:t>22</a:t>
                      </a:r>
                      <a:r>
                        <a:rPr lang="zh-CN" altLang="en-US" sz="1200" dirty="0"/>
                        <a:t>岁，用过</a:t>
                      </a:r>
                      <a:r>
                        <a:rPr lang="en-US" altLang="zh-CN" sz="1200" dirty="0"/>
                        <a:t>VR</a:t>
                      </a:r>
                      <a:r>
                        <a:rPr lang="zh-CN" altLang="en-US" sz="1200" dirty="0"/>
                        <a:t>，无法单眼眨眼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滑铁卢大学计算机学院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161298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83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0.39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92103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79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0.91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16485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女</a:t>
                      </a:r>
                      <a:r>
                        <a:rPr lang="zh-CN" altLang="en-US" sz="1200" dirty="0"/>
                        <a:t>，</a:t>
                      </a:r>
                      <a:r>
                        <a:rPr lang="en-US" altLang="zh-CN" sz="1200" dirty="0"/>
                        <a:t>20</a:t>
                      </a:r>
                      <a:r>
                        <a:rPr lang="zh-CN" altLang="en-US" sz="1200" dirty="0"/>
                        <a:t>岁，没有</a:t>
                      </a:r>
                      <a:r>
                        <a:rPr lang="en-US" altLang="zh-CN" sz="1200" dirty="0"/>
                        <a:t>VR</a:t>
                      </a:r>
                      <a:r>
                        <a:rPr lang="zh-CN" altLang="en-US" sz="1200" dirty="0"/>
                        <a:t>经验，可以单眼眨眼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北航经济管理学院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89172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62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125764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0.76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47223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女</a:t>
                      </a:r>
                      <a:r>
                        <a:rPr lang="zh-CN" altLang="en-US" sz="1200" dirty="0"/>
                        <a:t>，</a:t>
                      </a:r>
                      <a:r>
                        <a:rPr lang="en-US" altLang="zh-CN" sz="1200" dirty="0"/>
                        <a:t>21</a:t>
                      </a:r>
                      <a:r>
                        <a:rPr lang="zh-CN" altLang="en-US" sz="1200" dirty="0"/>
                        <a:t>岁，用过</a:t>
                      </a:r>
                      <a:r>
                        <a:rPr lang="en-US" altLang="zh-CN" sz="1200" dirty="0"/>
                        <a:t>VR</a:t>
                      </a:r>
                      <a:r>
                        <a:rPr lang="zh-CN" altLang="en-US" sz="1200" dirty="0"/>
                        <a:t>，可以单眼眨眼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滑铁卢大学计算机学院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90817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77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0.81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109675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91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0.86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3303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女</a:t>
                      </a:r>
                      <a:r>
                        <a:rPr lang="zh-CN" altLang="en-US" sz="1200" dirty="0"/>
                        <a:t>，</a:t>
                      </a:r>
                      <a:r>
                        <a:rPr lang="en-US" altLang="zh-CN" sz="1200" dirty="0"/>
                        <a:t>21</a:t>
                      </a:r>
                      <a:r>
                        <a:rPr lang="zh-CN" altLang="en-US" sz="1200" dirty="0"/>
                        <a:t>岁，用过</a:t>
                      </a:r>
                      <a:r>
                        <a:rPr lang="en-US" altLang="zh-CN" sz="1200" dirty="0"/>
                        <a:t>VR</a:t>
                      </a:r>
                      <a:r>
                        <a:rPr lang="zh-CN" altLang="en-US" sz="1200" dirty="0"/>
                        <a:t>，无法单眼眨眼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多伦多大学计算机学院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80012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89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/>
                        <a:t>98122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0.83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0824364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CEE7C613-2606-4E10-8D61-BD97799449B1}"/>
              </a:ext>
            </a:extLst>
          </p:cNvPr>
          <p:cNvSpPr txBox="1"/>
          <p:nvPr/>
        </p:nvSpPr>
        <p:spPr>
          <a:xfrm>
            <a:off x="598712" y="5366897"/>
            <a:ext cx="61177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曼</a:t>
            </a:r>
            <a:r>
              <a:rPr lang="en-US" altLang="zh-CN" sz="18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-</a:t>
            </a:r>
            <a:r>
              <a:rPr lang="zh-CN" altLang="en-US" sz="18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惠特尼</a:t>
            </a:r>
            <a:r>
              <a:rPr lang="en-US" altLang="zh-CN" sz="18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U</a:t>
            </a:r>
            <a:r>
              <a:rPr lang="zh-CN" altLang="en-US" sz="1800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检验</a:t>
            </a:r>
            <a:r>
              <a:rPr lang="zh-CN" altLang="en-US" dirty="0">
                <a:solidFill>
                  <a:srgbClr val="333333"/>
                </a:solidFill>
                <a:latin typeface="Open Sans" panose="020B0606030504020204" pitchFamily="34" charset="0"/>
                <a:ea typeface="Yuanti SC" panose="02010600040101010101"/>
                <a:cs typeface="Open Sans" panose="020B0606030504020204" pitchFamily="34" charset="0"/>
              </a:rPr>
              <a:t>：</a:t>
            </a:r>
            <a:endParaRPr lang="en-US" altLang="zh-CN" dirty="0">
              <a:solidFill>
                <a:srgbClr val="333333"/>
              </a:solidFill>
              <a:latin typeface="Open Sans" panose="020B0606030504020204" pitchFamily="34" charset="0"/>
              <a:ea typeface="Yuanti SC" panose="02010600040101010101"/>
              <a:cs typeface="Open Sans" panose="020B0606030504020204" pitchFamily="34" charset="0"/>
            </a:endParaRPr>
          </a:p>
          <a:p>
            <a:endParaRPr lang="en-CN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190F216-D6E1-B7C8-EBD2-B18E26D757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741164"/>
              </p:ext>
            </p:extLst>
          </p:nvPr>
        </p:nvGraphicFramePr>
        <p:xfrm>
          <a:off x="3015342" y="5399892"/>
          <a:ext cx="857794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9314">
                  <a:extLst>
                    <a:ext uri="{9D8B030D-6E8A-4147-A177-3AD203B41FA5}">
                      <a16:colId xmlns:a16="http://schemas.microsoft.com/office/drawing/2014/main" val="1320969940"/>
                    </a:ext>
                  </a:extLst>
                </a:gridCol>
                <a:gridCol w="2859314">
                  <a:extLst>
                    <a:ext uri="{9D8B030D-6E8A-4147-A177-3AD203B41FA5}">
                      <a16:colId xmlns:a16="http://schemas.microsoft.com/office/drawing/2014/main" val="4236711059"/>
                    </a:ext>
                  </a:extLst>
                </a:gridCol>
                <a:gridCol w="2859314">
                  <a:extLst>
                    <a:ext uri="{9D8B030D-6E8A-4147-A177-3AD203B41FA5}">
                      <a16:colId xmlns:a16="http://schemas.microsoft.com/office/drawing/2014/main" val="1931628677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单眼眨眼</a:t>
                      </a:r>
                      <a:r>
                        <a:rPr lang="zh-CN" altLang="en-US" sz="1200" dirty="0"/>
                        <a:t> </a:t>
                      </a:r>
                      <a:r>
                        <a:rPr lang="en-US" altLang="zh-CN" sz="1200" dirty="0"/>
                        <a:t>&amp;</a:t>
                      </a:r>
                      <a:r>
                        <a:rPr lang="zh-CN" altLang="en-US" sz="1200" dirty="0"/>
                        <a:t> </a:t>
                      </a:r>
                      <a:r>
                        <a:rPr lang="en-CN" sz="1200" dirty="0"/>
                        <a:t>快速两次眨眼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CN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CN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8760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任务完成时间</a:t>
                      </a:r>
                      <a:r>
                        <a:rPr lang="zh-CN" altLang="en-US" sz="1200" dirty="0"/>
                        <a:t> </a:t>
                      </a:r>
                      <a:r>
                        <a:rPr lang="en-US" altLang="zh-CN" sz="1200" dirty="0"/>
                        <a:t>(</a:t>
                      </a:r>
                      <a:r>
                        <a:rPr lang="en-US" altLang="zh-CN" sz="1200" dirty="0" err="1"/>
                        <a:t>ms</a:t>
                      </a:r>
                      <a:r>
                        <a:rPr lang="en-US" altLang="zh-CN" sz="1200" dirty="0"/>
                        <a:t>)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NASA</a:t>
                      </a:r>
                      <a:r>
                        <a:rPr lang="en-US" altLang="zh-CN" sz="1200" dirty="0"/>
                        <a:t>-TLX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N" sz="1200" dirty="0"/>
                        <a:t>FAI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87104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存在显著差异（</a:t>
                      </a:r>
                      <a:r>
                        <a:rPr lang="en-US" sz="1200" dirty="0"/>
                        <a:t>U = 18，p &lt; 0.05）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存在显著差异（</a:t>
                      </a:r>
                      <a:r>
                        <a:rPr lang="en-US" sz="1200" dirty="0"/>
                        <a:t>U = 42，p &lt; 0.05）</a:t>
                      </a:r>
                      <a:endParaRPr lang="en-CN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/>
                        <a:t>存在显著差异（</a:t>
                      </a:r>
                      <a:r>
                        <a:rPr lang="en-US" sz="1200" dirty="0"/>
                        <a:t>U = 15.5，p &lt; 0.05）</a:t>
                      </a:r>
                      <a:endParaRPr lang="en-CN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83786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5879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866898" y="1425039"/>
            <a:ext cx="895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修正状态机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：提高交互速度，避免在操纵模式（位移、旋转、缩放）间切换时太过复杂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C4C995E-EF4B-739F-7FD1-9D8B3741F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899" y="2239696"/>
            <a:ext cx="7629716" cy="419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8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866898" y="1425039"/>
            <a:ext cx="895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修正状态机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：提高交互速度，避免在操纵模式（位移、旋转、缩放）间切换时太过复杂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A9A2BF-9181-258B-AA5B-5F93CB4D5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075" y="2251571"/>
            <a:ext cx="6353299" cy="399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6107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467</TotalTime>
  <Words>992</Words>
  <Application>Microsoft Macintosh PowerPoint</Application>
  <PresentationFormat>Widescreen</PresentationFormat>
  <Paragraphs>213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Microsoft GothicNeo</vt:lpstr>
      <vt:lpstr>Microsoft YaHei UI</vt:lpstr>
      <vt:lpstr>Yuanti SC</vt:lpstr>
      <vt:lpstr>Yuanti TC</vt:lpstr>
      <vt:lpstr>Arial</vt:lpstr>
      <vt:lpstr>Gill Sans MT</vt:lpstr>
      <vt:lpstr>Open Sans</vt:lpstr>
      <vt:lpstr>Times New Roman</vt:lpstr>
      <vt:lpstr>Parcel</vt:lpstr>
      <vt:lpstr>第6周组会</vt:lpstr>
      <vt:lpstr>组会内容</vt:lpstr>
      <vt:lpstr>完善Pilot Study</vt:lpstr>
      <vt:lpstr>完善Pilot Study</vt:lpstr>
      <vt:lpstr>完善Pilot Study</vt:lpstr>
      <vt:lpstr>完善Pilot Study</vt:lpstr>
      <vt:lpstr>完善Pilot Study</vt:lpstr>
      <vt:lpstr>完成眼动交互系统开发</vt:lpstr>
      <vt:lpstr>完成眼动交互系统开发</vt:lpstr>
      <vt:lpstr>完成眼动交互系统开发</vt:lpstr>
      <vt:lpstr>完成眼动交互系统开发</vt:lpstr>
      <vt:lpstr>完成眼动交互系统开发</vt:lpstr>
      <vt:lpstr>完成眼动交互系统开发</vt:lpstr>
      <vt:lpstr>完成眼动交互系统开发</vt:lpstr>
      <vt:lpstr>完成用户实验 TASK 1</vt:lpstr>
      <vt:lpstr>完成用户实验 TASK 1</vt:lpstr>
      <vt:lpstr>下周计划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第周组会</dc:title>
  <dc:creator>Springs Lau</dc:creator>
  <cp:lastModifiedBy>Springs Lau</cp:lastModifiedBy>
  <cp:revision>290</cp:revision>
  <dcterms:created xsi:type="dcterms:W3CDTF">2023-02-27T02:30:25Z</dcterms:created>
  <dcterms:modified xsi:type="dcterms:W3CDTF">2023-04-03T05:35:41Z</dcterms:modified>
</cp:coreProperties>
</file>

<file path=docProps/thumbnail.jpeg>
</file>